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8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8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6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4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2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9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5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8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13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 spc="8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 spc="8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 spc="8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 spc="8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 spc="8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4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粉彩色花瓣的抽象设计">
            <a:extLst>
              <a:ext uri="{FF2B5EF4-FFF2-40B4-BE49-F238E27FC236}">
                <a16:creationId xmlns:a16="http://schemas.microsoft.com/office/drawing/2014/main" id="{5C1BAA92-301E-CAB9-88A9-0287192D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412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87" name="Group 50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3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729798-A7C9-267D-1726-4787D64C0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4453656"/>
            <a:ext cx="10325635" cy="975150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zh-CN" sz="5000" b="1" dirty="0"/>
              <a:t>Présentation</a:t>
            </a:r>
            <a:endParaRPr kumimoji="1" lang="zh-CN" altLang="en-US" sz="5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8BDCEA-17F5-9917-C319-A22987D99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5600521"/>
            <a:ext cx="10325635" cy="10644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200"/>
              <a:t>Feifan PING</a:t>
            </a:r>
          </a:p>
          <a:p>
            <a:pPr>
              <a:lnSpc>
                <a:spcPct val="110000"/>
              </a:lnSpc>
            </a:pPr>
            <a:r>
              <a:rPr kumimoji="1" lang="en-US" altLang="zh-CN" sz="2200"/>
              <a:t>09/01/2025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007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8D36A75-51F3-9039-7C7E-9C4DECE9B8D3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86F777-7665-5792-EB91-CA16165A1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21C8B7-9D9F-98E8-C824-0E50EB81D42F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2</a:t>
              </a:r>
            </a:p>
          </p:txBody>
        </p:sp>
      </p:grp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50F38480-086D-DB3C-AACD-CFC1D553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" y="1080290"/>
            <a:ext cx="6102491" cy="4697420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2DF543DE-25A2-BD15-C2F2-0EC1BE5AD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01" y="1080290"/>
            <a:ext cx="6324699" cy="48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16DECDB-6C65-73BF-824F-F94511A8A55B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16450DE-E4E9-7A07-E13A-E0E76BF1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3AE183-B3A8-743A-56A1-1F9E1B7B0D36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2</a:t>
              </a:r>
            </a:p>
          </p:txBody>
        </p:sp>
      </p:grpSp>
      <p:pic>
        <p:nvPicPr>
          <p:cNvPr id="8" name="图片 7" descr="图表&#10;&#10;低可信度描述已自动生成">
            <a:extLst>
              <a:ext uri="{FF2B5EF4-FFF2-40B4-BE49-F238E27FC236}">
                <a16:creationId xmlns:a16="http://schemas.microsoft.com/office/drawing/2014/main" id="{5CC838FD-1BE5-2EE7-9022-01A3E681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88158"/>
            <a:ext cx="7772400" cy="5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7A860-6D8D-6939-4D7B-6430903A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24BF5-782A-A62E-B62F-B4543AA0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 2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DFAE96F-A1F5-9718-B1AA-EE1B03EEBE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1845" r="21846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3CCF4-6C5C-3BD0-F6C7-D8C335AD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8895834" cy="324593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Méthode des éléments finis de degré plus élevés</a:t>
            </a:r>
          </a:p>
          <a:p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fr-FR" altLang="zh-CN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quation différentielle ordinaire linéaire non homogène du second ordre</a:t>
            </a:r>
          </a:p>
          <a:p>
            <a:r>
              <a:rPr lang="fr-FR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Solution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Formule variationnelle des éléments finis de Lagrange P2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 matricielle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d’erreur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8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21B8ADD-CA46-56C6-A1CB-A84ACCD68514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D6B6D46-3044-82FF-FC6F-C6BBFBD56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F5B6B65-F79F-64BE-00E3-C7C926742D8B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1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D0572BE-8DA3-030A-41FA-AAB8DAAE94CA}"/>
              </a:ext>
            </a:extLst>
          </p:cNvPr>
          <p:cNvSpPr txBox="1"/>
          <p:nvPr/>
        </p:nvSpPr>
        <p:spPr>
          <a:xfrm>
            <a:off x="770233" y="836841"/>
            <a:ext cx="1009654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exacte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problème se donne que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calculer dans partie 1, on obtient la solution exacte de la forme: 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A40DDE8A-9BB5-4647-C244-BC77CDA4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943381"/>
            <a:ext cx="7629525" cy="2391517"/>
          </a:xfrm>
          <a:prstGeom prst="rect">
            <a:avLst/>
          </a:prstGeom>
        </p:spPr>
      </p:pic>
      <p:pic>
        <p:nvPicPr>
          <p:cNvPr id="11" name="图片 10" descr="钟表的特写&#10;&#10;描述已自动生成">
            <a:extLst>
              <a:ext uri="{FF2B5EF4-FFF2-40B4-BE49-F238E27FC236}">
                <a16:creationId xmlns:a16="http://schemas.microsoft.com/office/drawing/2014/main" id="{D187B1BA-F35F-1ABF-69FD-6EF86BB6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66" y="4577789"/>
            <a:ext cx="2768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3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708C15B-591F-15DA-9824-CE7C4F64D95E}"/>
              </a:ext>
            </a:extLst>
          </p:cNvPr>
          <p:cNvGrpSpPr/>
          <p:nvPr/>
        </p:nvGrpSpPr>
        <p:grpSpPr>
          <a:xfrm>
            <a:off x="1702038" y="2109441"/>
            <a:ext cx="2352898" cy="2233334"/>
            <a:chOff x="1973500" y="2052291"/>
            <a:chExt cx="2352898" cy="22333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03FC3F-68EE-2C4D-BBAE-A3FA4090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73500" y="2052291"/>
              <a:ext cx="2352898" cy="223333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F6CCEF-1DBC-F690-6859-88AE136DC081}"/>
                </a:ext>
              </a:extLst>
            </p:cNvPr>
            <p:cNvSpPr txBox="1"/>
            <p:nvPr/>
          </p:nvSpPr>
          <p:spPr>
            <a:xfrm>
              <a:off x="2321274" y="2876570"/>
              <a:ext cx="1657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Partie 2</a:t>
              </a:r>
              <a:endPara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B5C11E-0D4F-EE5B-8E9C-6683014D9702}"/>
              </a:ext>
            </a:extLst>
          </p:cNvPr>
          <p:cNvGrpSpPr/>
          <p:nvPr/>
        </p:nvGrpSpPr>
        <p:grpSpPr>
          <a:xfrm>
            <a:off x="3886200" y="1493502"/>
            <a:ext cx="6900863" cy="863553"/>
            <a:chOff x="-2925" y="1988922"/>
            <a:chExt cx="4774035" cy="8635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62431E-051E-61C0-895C-4C043C5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5" y="1988922"/>
              <a:ext cx="4774035" cy="863553"/>
            </a:xfrm>
            <a:prstGeom prst="rect">
              <a:avLst/>
            </a:prstGeom>
          </p:spPr>
        </p:pic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0041E913-1A11-DEA8-1FD6-DF01A24AD2E8}"/>
                </a:ext>
              </a:extLst>
            </p:cNvPr>
            <p:cNvSpPr/>
            <p:nvPr/>
          </p:nvSpPr>
          <p:spPr bwMode="auto">
            <a:xfrm>
              <a:off x="971599" y="2134846"/>
              <a:ext cx="2754306" cy="540060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(a) Formulation variationnelle</a:t>
              </a:r>
              <a:endParaRPr lang="zh-CN" altLang="en-US" sz="24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3EA8A6-1FA3-E5A1-C369-D5B5F5D5F6F9}"/>
              </a:ext>
            </a:extLst>
          </p:cNvPr>
          <p:cNvGrpSpPr/>
          <p:nvPr/>
        </p:nvGrpSpPr>
        <p:grpSpPr>
          <a:xfrm>
            <a:off x="3707162" y="3637393"/>
            <a:ext cx="6900863" cy="863553"/>
            <a:chOff x="-2925" y="1988922"/>
            <a:chExt cx="4774035" cy="86355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9AC3F82-11B5-4CF8-58F9-FAD15F4E2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5" y="1988922"/>
              <a:ext cx="4774035" cy="863553"/>
            </a:xfrm>
            <a:prstGeom prst="rect">
              <a:avLst/>
            </a:prstGeom>
          </p:spPr>
        </p:pic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0AEE0B3D-7D12-94EB-C185-486D306D7916}"/>
                </a:ext>
              </a:extLst>
            </p:cNvPr>
            <p:cNvSpPr/>
            <p:nvPr/>
          </p:nvSpPr>
          <p:spPr bwMode="auto">
            <a:xfrm>
              <a:off x="971599" y="2134846"/>
              <a:ext cx="2754306" cy="540060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2400" b="1" dirty="0">
                  <a:latin typeface="+mn-lt"/>
                  <a:ea typeface="+mn-ea"/>
                  <a:cs typeface="+mn-ea"/>
                  <a:sym typeface="+mn-lt"/>
                </a:rPr>
                <a:t>(b) Formulation matricielle</a:t>
              </a:r>
              <a:endParaRPr lang="zh-CN" altLang="en-US" sz="24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76C245-76F0-1D52-61E5-D724130F02AF}"/>
                  </a:ext>
                </a:extLst>
              </p:cNvPr>
              <p:cNvSpPr txBox="1"/>
              <p:nvPr/>
            </p:nvSpPr>
            <p:spPr>
              <a:xfrm>
                <a:off x="5186363" y="2357055"/>
                <a:ext cx="6115050" cy="10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·</a:t>
                </a:r>
                <a:r>
                  <a:rPr kumimoji="1" lang="zh-CN" altLang="en-US" dirty="0"/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aux limites de Dirichlet non homogène</a:t>
                </a: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es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fomule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de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1"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et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 bases locales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76C245-76F0-1D52-61E5-D724130F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63" y="2357055"/>
                <a:ext cx="6115050" cy="1028167"/>
              </a:xfrm>
              <a:prstGeom prst="rect">
                <a:avLst/>
              </a:prstGeom>
              <a:blipFill>
                <a:blip r:embed="rId4"/>
                <a:stretch>
                  <a:fillRect l="-1037" t="-3659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F7ADF10-922E-CE9A-15CC-2BBB727E32AA}"/>
              </a:ext>
            </a:extLst>
          </p:cNvPr>
          <p:cNvSpPr txBox="1"/>
          <p:nvPr/>
        </p:nvSpPr>
        <p:spPr>
          <a:xfrm>
            <a:off x="5186363" y="4646870"/>
            <a:ext cx="61150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·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locale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Matrices locales et globales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Graphe de la solution exacte et numérique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6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241D92E-07C6-B87C-FF77-E3D6D44CD6CC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00FE03-2DBB-7D1B-9F39-BB0FEB630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B7ECB98-DBE3-475A-45B5-4BE4A1D15292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4BAEB5-0C4A-0CE3-ED61-BFD086E10C7F}"/>
                  </a:ext>
                </a:extLst>
              </p:cNvPr>
              <p:cNvSpPr txBox="1"/>
              <p:nvPr/>
            </p:nvSpPr>
            <p:spPr>
              <a:xfrm>
                <a:off x="770233" y="836841"/>
                <a:ext cx="10096549" cy="795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Formulation variationnelle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Le traitement pour  la condition aux limites de Dirichlet non homogène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Posant une fonction </a:t>
                </a:r>
                <a14:m>
                  <m:oMath xmlns:m="http://schemas.openxmlformats.org/officeDocument/2006/math">
                    <m:r>
                      <a:rPr lang="fr-FR" altLang="zh-CN" sz="180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=1+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telle que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vérifie la condition aux limites de Dirichlet homogène.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endParaRPr lang="en-US" altLang="zh-CN" dirty="0">
                  <a:effectLst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Trouver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fr-FR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telle que pour tout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fr-F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avec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L’espace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</a:rPr>
                  <a:t> </a:t>
                </a:r>
                <a:r>
                  <a:rPr lang="en-US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la base locale sur l’élément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4BAEB5-0C4A-0CE3-ED61-BFD086E1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3" y="836841"/>
                <a:ext cx="10096549" cy="7951857"/>
              </a:xfrm>
              <a:prstGeom prst="rect">
                <a:avLst/>
              </a:prstGeom>
              <a:blipFill>
                <a:blip r:embed="rId3"/>
                <a:stretch>
                  <a:fillRect l="-879" t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5C6D766-A1ED-D049-5999-F7E7A9D4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9" y="2522536"/>
            <a:ext cx="5221083" cy="520701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42E7779D-B4BF-93FA-CDD9-90C0E7FC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59" y="3567110"/>
            <a:ext cx="3408458" cy="1390651"/>
          </a:xfrm>
          <a:prstGeom prst="rect">
            <a:avLst/>
          </a:prstGeom>
        </p:spPr>
      </p:pic>
      <p:pic>
        <p:nvPicPr>
          <p:cNvPr id="13" name="图片 12" descr="文本, 信件&#10;&#10;描述已自动生成">
            <a:extLst>
              <a:ext uri="{FF2B5EF4-FFF2-40B4-BE49-F238E27FC236}">
                <a16:creationId xmlns:a16="http://schemas.microsoft.com/office/drawing/2014/main" id="{57C14717-0EA2-A728-4C13-7C0DD7BCF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97" y="5744260"/>
            <a:ext cx="3316193" cy="1113740"/>
          </a:xfrm>
          <a:prstGeom prst="rect">
            <a:avLst/>
          </a:prstGeom>
        </p:spPr>
      </p:pic>
      <p:pic>
        <p:nvPicPr>
          <p:cNvPr id="15" name="图片 14" descr="图表&#10;&#10;描述已自动生成">
            <a:extLst>
              <a:ext uri="{FF2B5EF4-FFF2-40B4-BE49-F238E27FC236}">
                <a16:creationId xmlns:a16="http://schemas.microsoft.com/office/drawing/2014/main" id="{22F5C8C6-A36D-2DB9-7AE9-B77BEBE28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119" y="3567110"/>
            <a:ext cx="4180663" cy="31003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5378DA-2759-907D-FD82-F68DC1E16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470" y="5387788"/>
            <a:ext cx="4602524" cy="4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5C48936-CD5C-12E3-597D-DBC1E0DAFA97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942038B-2091-65A2-736B-929113B4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50B9D90-3FE3-124A-8755-27973DA0D98C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FBB0BF-DC2F-59C4-5B6E-A263612B66D9}"/>
                  </a:ext>
                </a:extLst>
              </p:cNvPr>
              <p:cNvSpPr txBox="1"/>
              <p:nvPr/>
            </p:nvSpPr>
            <p:spPr>
              <a:xfrm>
                <a:off x="770233" y="836841"/>
                <a:ext cx="10096549" cy="408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Formulation variationnelle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Donc on peut obtenir la formulation variationnelle suivante: </a:t>
                </a:r>
                <a:r>
                  <a:rPr lang="zh-CN" altLang="zh-CN" sz="18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trouver</a:t>
                </a:r>
                <a:r>
                  <a:rPr lang="fr-FR" altLang="zh-CN" sz="18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telle que pour tout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fr-FR" altLang="zh-CN" sz="180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fr-FR" altLang="zh-CN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FR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fr-FR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fr-FR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La continuité et coercivité de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la continuité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Par théorème de Lax-Milgram, la formulation variationnelle admet une unique solution.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EFBB0BF-DC2F-59C4-5B6E-A263612B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3" y="836841"/>
                <a:ext cx="10096549" cy="4085093"/>
              </a:xfrm>
              <a:prstGeom prst="rect">
                <a:avLst/>
              </a:prstGeom>
              <a:blipFill>
                <a:blip r:embed="rId3"/>
                <a:stretch>
                  <a:fillRect l="-879" t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93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A5497CC-EE0D-4022-37CF-C24C1F70F51B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10C453-3150-8FC5-320F-AFC1A89AE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FCA2B20-BEC1-475D-BC90-7B2A608AD32F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82F7594-173A-E0BD-A7AF-8C55FACA9DDE}"/>
              </a:ext>
            </a:extLst>
          </p:cNvPr>
          <p:cNvSpPr txBox="1"/>
          <p:nvPr/>
        </p:nvSpPr>
        <p:spPr>
          <a:xfrm>
            <a:off x="770233" y="836841"/>
            <a:ext cx="10096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Formulation matricielle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Façon de calculer les matrices locales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A7449B60-487C-3028-3B6E-998C2B94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7" y="1918669"/>
            <a:ext cx="8259676" cy="46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85A97CF-D5DE-A11A-23F4-9F1B3398F2A4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E35CB4-2E42-37F9-680E-59056916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71EC543-6782-625F-34F1-3E33FA49795D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A1BE8B4-726D-933C-947E-95C6E6EC0668}"/>
              </a:ext>
            </a:extLst>
          </p:cNvPr>
          <p:cNvSpPr txBox="1"/>
          <p:nvPr/>
        </p:nvSpPr>
        <p:spPr>
          <a:xfrm>
            <a:off x="770233" y="836841"/>
            <a:ext cx="100965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Formulation matricielle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示, 文本&#10;&#10;描述已自动生成">
            <a:extLst>
              <a:ext uri="{FF2B5EF4-FFF2-40B4-BE49-F238E27FC236}">
                <a16:creationId xmlns:a16="http://schemas.microsoft.com/office/drawing/2014/main" id="{1F29552B-BF00-955F-1341-EF601BE0F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16"/>
          <a:stretch/>
        </p:blipFill>
        <p:spPr>
          <a:xfrm>
            <a:off x="0" y="1425867"/>
            <a:ext cx="6836963" cy="4943475"/>
          </a:xfrm>
          <a:prstGeom prst="rect">
            <a:avLst/>
          </a:prstGeom>
        </p:spPr>
      </p:pic>
      <p:pic>
        <p:nvPicPr>
          <p:cNvPr id="11" name="图片 10" descr="图示, 文本&#10;&#10;描述已自动生成">
            <a:extLst>
              <a:ext uri="{FF2B5EF4-FFF2-40B4-BE49-F238E27FC236}">
                <a16:creationId xmlns:a16="http://schemas.microsoft.com/office/drawing/2014/main" id="{499AAE62-520F-C466-5597-C540CDAC5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1914" r="8118" b="169"/>
          <a:stretch/>
        </p:blipFill>
        <p:spPr>
          <a:xfrm>
            <a:off x="6052900" y="1589376"/>
            <a:ext cx="6281978" cy="1914525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6478DC4-D4B4-8ACB-D34B-3DBB249CD088}"/>
              </a:ext>
            </a:extLst>
          </p:cNvPr>
          <p:cNvCxnSpPr/>
          <p:nvPr/>
        </p:nvCxnSpPr>
        <p:spPr>
          <a:xfrm>
            <a:off x="6096000" y="1425867"/>
            <a:ext cx="0" cy="504637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88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C41ACCB-E58E-4137-5031-5B922E677C3F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828AB79-6F99-369C-690B-E86A100E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AF9F0E-419A-A2B0-D428-65F703AE8A74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D1FB57F-FB53-579C-91CC-3F0DA9E87E15}"/>
              </a:ext>
            </a:extLst>
          </p:cNvPr>
          <p:cNvSpPr txBox="1"/>
          <p:nvPr/>
        </p:nvSpPr>
        <p:spPr>
          <a:xfrm>
            <a:off x="770233" y="836841"/>
            <a:ext cx="10096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Formulation matricielle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Façon de calculer la matrice globale par les matrices locales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B8A66B7D-6634-BA6D-AF3A-C124DD0C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06" y="1985627"/>
            <a:ext cx="4267661" cy="4267661"/>
          </a:xfrm>
          <a:prstGeom prst="rect">
            <a:avLst/>
          </a:prstGeom>
        </p:spPr>
      </p:pic>
      <p:pic>
        <p:nvPicPr>
          <p:cNvPr id="11" name="图片 10" descr="图表, 条形图&#10;&#10;描述已自动生成">
            <a:extLst>
              <a:ext uri="{FF2B5EF4-FFF2-40B4-BE49-F238E27FC236}">
                <a16:creationId xmlns:a16="http://schemas.microsoft.com/office/drawing/2014/main" id="{6DBF2C67-3AC9-5832-9920-9FE7E0AE0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225" y="1801812"/>
            <a:ext cx="1702880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CB5F557-DE92-BA9F-221F-79108EDF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 1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2A26A-E4CE-3F7E-0332-EA039005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6382037" cy="3245931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L’équation de transport à vitesse constante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initiale 1-périodique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Donner schémas numériques de différences finis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Étudier la convergence pour chaque schéma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Comparer la vitesse de  la convergence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96C1489-C4BB-EC51-D066-7EF0C939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1845" r="21846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822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B2346F3-303F-D23F-7C27-94C274898C1B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A26DBE-2C59-5D40-1E7E-96B09D1DE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FE2EEE7-9585-9642-7E94-4C9F67909F95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C34036D6-0477-B792-E969-70482540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761" y="2085981"/>
            <a:ext cx="6273761" cy="46434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DD8FB2-2087-7D7F-50C7-75C79731EBFD}"/>
              </a:ext>
            </a:extLst>
          </p:cNvPr>
          <p:cNvSpPr txBox="1"/>
          <p:nvPr/>
        </p:nvSpPr>
        <p:spPr>
          <a:xfrm>
            <a:off x="770233" y="836841"/>
            <a:ext cx="10096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Formulation matricielle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 solution exacte et numérique avec différente valeurs de nombre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d’intervalle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03881F21-2FDF-C2D5-E104-0951E903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07" y="2021689"/>
            <a:ext cx="6434865" cy="47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341E09A-88B5-DA2E-B8B8-C38A841A734A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2F2EB42-9721-867D-FC0E-E450B6D9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5DEAFA9-5E41-8C61-C2FB-B68D775F47C3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2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5F01458-E9D1-9835-D5FD-6D09DEA13E8F}"/>
              </a:ext>
            </a:extLst>
          </p:cNvPr>
          <p:cNvSpPr txBox="1"/>
          <p:nvPr/>
        </p:nvSpPr>
        <p:spPr>
          <a:xfrm>
            <a:off x="770233" y="836841"/>
            <a:ext cx="10096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Formulation matricielle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 solution exacte et numérique avec différente valeurs de nombre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d’intervalle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25684B5A-3FAC-00FF-05F4-025D084E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3" y="2175669"/>
            <a:ext cx="6104294" cy="4491370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4F744009-94D4-F1F9-7AF3-5D21866D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2805"/>
            <a:ext cx="6143012" cy="46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623609E-1359-D859-2AD4-4422F0A3C670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118356-520A-EEA1-2FB3-3B2F4EE8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6C2988-E077-2F78-DC77-4D43FA349238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8D4E7D-C19F-E4F4-1390-B274EB707277}"/>
                  </a:ext>
                </a:extLst>
              </p:cNvPr>
              <p:cNvSpPr txBox="1"/>
              <p:nvPr/>
            </p:nvSpPr>
            <p:spPr>
              <a:xfrm>
                <a:off x="770233" y="836841"/>
                <a:ext cx="10096549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Analyse d’erreur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 entre l’erreur locale et l’erreur globale pour la norme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 fonctions définies</a:t>
                </a:r>
              </a:p>
              <a:p>
                <a:pPr marL="342900" indent="-342900">
                  <a:buAutoNum type="arabicPeriod"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prends M = [20, 40, 60, 80, 100], et on peut obtenir les images suivantes pour la norme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8D4E7D-C19F-E4F4-1390-B274EB707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3" y="836841"/>
                <a:ext cx="10096549" cy="4339650"/>
              </a:xfrm>
              <a:prstGeom prst="rect">
                <a:avLst/>
              </a:prstGeom>
              <a:blipFill>
                <a:blip r:embed="rId3"/>
                <a:stretch>
                  <a:fillRect l="-879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示&#10;&#10;中度可信度描述已自动生成">
            <a:extLst>
              <a:ext uri="{FF2B5EF4-FFF2-40B4-BE49-F238E27FC236}">
                <a16:creationId xmlns:a16="http://schemas.microsoft.com/office/drawing/2014/main" id="{99939F97-F944-BE88-4E2F-9F41AEE9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87" y="1955800"/>
            <a:ext cx="4610100" cy="889000"/>
          </a:xfrm>
          <a:prstGeom prst="rect">
            <a:avLst/>
          </a:prstGeom>
        </p:spPr>
      </p:pic>
      <p:pic>
        <p:nvPicPr>
          <p:cNvPr id="15" name="图片 14" descr="图表&#10;&#10;低可信度描述已自动生成">
            <a:extLst>
              <a:ext uri="{FF2B5EF4-FFF2-40B4-BE49-F238E27FC236}">
                <a16:creationId xmlns:a16="http://schemas.microsoft.com/office/drawing/2014/main" id="{9F9EC419-67F8-7574-0C5E-0EFBEECBE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70"/>
          <a:stretch/>
        </p:blipFill>
        <p:spPr>
          <a:xfrm>
            <a:off x="815953" y="3831255"/>
            <a:ext cx="4346137" cy="3026745"/>
          </a:xfrm>
          <a:prstGeom prst="rect">
            <a:avLst/>
          </a:prstGeom>
        </p:spPr>
      </p:pic>
      <p:pic>
        <p:nvPicPr>
          <p:cNvPr id="17" name="图片 16" descr="图片包含 图表&#10;&#10;描述已自动生成">
            <a:extLst>
              <a:ext uri="{FF2B5EF4-FFF2-40B4-BE49-F238E27FC236}">
                <a16:creationId xmlns:a16="http://schemas.microsoft.com/office/drawing/2014/main" id="{4E5C2AF1-A078-901D-7640-5C1B57467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56"/>
          <a:stretch/>
        </p:blipFill>
        <p:spPr>
          <a:xfrm>
            <a:off x="6260958" y="3777766"/>
            <a:ext cx="4346137" cy="30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67E8A13-074C-00ED-CA6F-35AC1C556A80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24B2B5-2F5A-62BE-1626-8F47EEB0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55DF611-A21B-4828-7C59-D15D22A90BCF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2 partie 3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0F157EA-C361-8B24-798A-24F1C9980992}"/>
              </a:ext>
            </a:extLst>
          </p:cNvPr>
          <p:cNvSpPr txBox="1"/>
          <p:nvPr/>
        </p:nvSpPr>
        <p:spPr>
          <a:xfrm>
            <a:off x="770233" y="836841"/>
            <a:ext cx="100965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d’erreur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Les images pour la semi-norme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FE6CFAD6-2BE8-3C88-9307-D881A5BB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522"/>
            <a:ext cx="6096000" cy="4502542"/>
          </a:xfrm>
          <a:prstGeom prst="rect">
            <a:avLst/>
          </a:prstGeom>
        </p:spPr>
      </p:pic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503164D2-B490-69FA-90F5-D47670039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07" y="1978482"/>
            <a:ext cx="6296783" cy="44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8CD50BE-9D22-D8E0-C202-1CF4C2348E10}"/>
              </a:ext>
            </a:extLst>
          </p:cNvPr>
          <p:cNvSpPr/>
          <p:nvPr/>
        </p:nvSpPr>
        <p:spPr>
          <a:xfrm>
            <a:off x="2064186" y="2321004"/>
            <a:ext cx="806362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 beaucoup!!!</a:t>
            </a:r>
            <a:endParaRPr lang="zh-CN" altLang="en-US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31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1DB1D0-B236-7D73-3ABF-22DE8944E8F2}"/>
              </a:ext>
            </a:extLst>
          </p:cNvPr>
          <p:cNvSpPr txBox="1"/>
          <p:nvPr/>
        </p:nvSpPr>
        <p:spPr>
          <a:xfrm>
            <a:off x="770233" y="836841"/>
            <a:ext cx="10096549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du problème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problème se donne que: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Donner la solution exacte pour cette problème ——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1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Montrer que la solution exacte est 1-périodique par la condition initiale ——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Exercice 1 &amp; Exercice 2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Donner les formes des schémas numériques: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题目">
            <a:extLst>
              <a:ext uri="{FF2B5EF4-FFF2-40B4-BE49-F238E27FC236}">
                <a16:creationId xmlns:a16="http://schemas.microsoft.com/office/drawing/2014/main" id="{76CDDCA3-032E-CA24-B122-BCB8FB9D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74" y="1910525"/>
            <a:ext cx="6121400" cy="8636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6BBEE0-2E34-5F44-84C2-E74CAE1FA1A0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906A8D6-1644-8C18-90C2-6D656231F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6104863A-5561-0A52-04FC-E050E98C808C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1</a:t>
              </a: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0CA4CE1-EB34-B913-FE24-BBF8CFA8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338918"/>
              </p:ext>
            </p:extLst>
          </p:nvPr>
        </p:nvGraphicFramePr>
        <p:xfrm>
          <a:off x="79512" y="4475296"/>
          <a:ext cx="11913704" cy="1854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80523">
                  <a:extLst>
                    <a:ext uri="{9D8B030D-6E8A-4147-A177-3AD203B41FA5}">
                      <a16:colId xmlns:a16="http://schemas.microsoft.com/office/drawing/2014/main" val="2063704956"/>
                    </a:ext>
                  </a:extLst>
                </a:gridCol>
                <a:gridCol w="3684104">
                  <a:extLst>
                    <a:ext uri="{9D8B030D-6E8A-4147-A177-3AD203B41FA5}">
                      <a16:colId xmlns:a16="http://schemas.microsoft.com/office/drawing/2014/main" val="185597269"/>
                    </a:ext>
                  </a:extLst>
                </a:gridCol>
                <a:gridCol w="5049077">
                  <a:extLst>
                    <a:ext uri="{9D8B030D-6E8A-4147-A177-3AD203B41FA5}">
                      <a16:colId xmlns:a16="http://schemas.microsoft.com/office/drawing/2014/main" val="1872220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 schéma centré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Temps: forward method; Espace: center method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7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 schéma décentré à gauche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Temps: forward method; Espace: backward method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40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 schéma décentré à droite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Temps: forward method; Espace: forward method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 schéma de Lax-Friedrichs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Modification du schéma centré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6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 schéma de Lax-Wendroff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Modification du schéma centré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64000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ABFEE6-FD7E-352B-29F6-78B65440FB2E}"/>
              </a:ext>
            </a:extLst>
          </p:cNvPr>
          <p:cNvGrpSpPr/>
          <p:nvPr/>
        </p:nvGrpSpPr>
        <p:grpSpPr>
          <a:xfrm>
            <a:off x="3333047" y="4488548"/>
            <a:ext cx="3538068" cy="1836659"/>
            <a:chOff x="3333047" y="3958460"/>
            <a:chExt cx="3538068" cy="1836659"/>
          </a:xfrm>
        </p:grpSpPr>
        <p:pic>
          <p:nvPicPr>
            <p:cNvPr id="13" name="图片 12" descr="手机屏幕截图&#10;&#10;中度可信度描述已自动生成">
              <a:extLst>
                <a:ext uri="{FF2B5EF4-FFF2-40B4-BE49-F238E27FC236}">
                  <a16:creationId xmlns:a16="http://schemas.microsoft.com/office/drawing/2014/main" id="{CAB3714B-C802-5B58-AF96-7595D7CF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3965" y="3958460"/>
              <a:ext cx="2264493" cy="328285"/>
            </a:xfrm>
            <a:prstGeom prst="rect">
              <a:avLst/>
            </a:prstGeom>
          </p:spPr>
        </p:pic>
        <p:pic>
          <p:nvPicPr>
            <p:cNvPr id="16" name="图片 15" descr="文本&#10;&#10;低可信度描述已自动生成">
              <a:extLst>
                <a:ext uri="{FF2B5EF4-FFF2-40B4-BE49-F238E27FC236}">
                  <a16:creationId xmlns:a16="http://schemas.microsoft.com/office/drawing/2014/main" id="{E5FAC29A-2C04-6B95-0EC1-3CA8F2E1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6730" y="4335428"/>
              <a:ext cx="2119272" cy="339731"/>
            </a:xfrm>
            <a:prstGeom prst="rect">
              <a:avLst/>
            </a:prstGeom>
          </p:spPr>
        </p:pic>
        <p:pic>
          <p:nvPicPr>
            <p:cNvPr id="18" name="图片 17" descr="图片包含 文本&#10;&#10;描述已自动生成">
              <a:extLst>
                <a:ext uri="{FF2B5EF4-FFF2-40B4-BE49-F238E27FC236}">
                  <a16:creationId xmlns:a16="http://schemas.microsoft.com/office/drawing/2014/main" id="{473CB8B2-7416-A710-08A0-F9C1E6D3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9353" y="4705069"/>
              <a:ext cx="1967135" cy="346667"/>
            </a:xfrm>
            <a:prstGeom prst="rect">
              <a:avLst/>
            </a:prstGeom>
          </p:spPr>
        </p:pic>
        <p:pic>
          <p:nvPicPr>
            <p:cNvPr id="20" name="图片 19" descr="手机屏幕截图&#10;&#10;中度可信度描述已自动生成">
              <a:extLst>
                <a:ext uri="{FF2B5EF4-FFF2-40B4-BE49-F238E27FC236}">
                  <a16:creationId xmlns:a16="http://schemas.microsoft.com/office/drawing/2014/main" id="{913D9D3F-25D5-BEC0-DAE9-FD417B61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2701" y="5067749"/>
              <a:ext cx="2484781" cy="35310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3BE643A-CD9E-1343-1B28-6257E964A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3047" y="5442018"/>
              <a:ext cx="3538068" cy="353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92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8A45561-EA7A-A981-6263-44B9D164D003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4704821-1CC8-342C-9FC9-E53B0F9F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252D5FF-6C4D-7734-2115-5159BD5A5E83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1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5C9EDF7-232C-59F8-298C-CBC974993366}"/>
              </a:ext>
            </a:extLst>
          </p:cNvPr>
          <p:cNvSpPr txBox="1"/>
          <p:nvPr/>
        </p:nvSpPr>
        <p:spPr>
          <a:xfrm>
            <a:off x="770233" y="836841"/>
            <a:ext cx="1009654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pour préciser les schémas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Les notations dans ce problème: 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J - nombre du maillage sur l’espace, différente de N du cours (nombre des points ajoutés dans [0, 1])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Les fonctions définies  dans le code.</a:t>
            </a:r>
          </a:p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C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schéma: </a:t>
            </a:r>
            <a:endParaRPr lang="fr-FR" altLang="zh-CN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   · Input: ∆x, ∆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X = (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xj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)j, M, c−1,c0,c1</a:t>
            </a:r>
            <a:b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   · Output: 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U_exact</a:t>
            </a:r>
            <a:r>
              <a:rPr lang="fr-F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u_M^j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)j, U 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numerique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 = (</a:t>
            </a:r>
            <a:r>
              <a:rPr lang="fr-FR" altLang="zh-CN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u_M^j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)_j, Q</a:t>
            </a:r>
            <a:b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   · Cette fonction est pour donner deux listes contenant les valeurs de u et u sur le maillage X. En           particulier, elle a donn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matrice Q pour faire l’it</a:t>
            </a:r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fr-FR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ration. </a:t>
            </a:r>
            <a:endParaRPr lang="fr-FR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6008531F-7F05-B0EA-9BF8-3C859FE2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148" y="3990928"/>
            <a:ext cx="3487664" cy="2676111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E5984296-A96D-D215-145A-707D7490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474" y="4253161"/>
            <a:ext cx="5575665" cy="19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CF4DBC53-4C38-A516-0440-70037EBE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3" y="1153190"/>
            <a:ext cx="5687697" cy="4319959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A14EBC11-CE25-352B-8205-84CBE22A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15" y="1126684"/>
            <a:ext cx="5807632" cy="442597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F75C8C0-1CFB-3AF9-4C73-7D3364722F6B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D4D0A2-4ABA-294F-A227-2869A28A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0E649546-2086-BD74-8050-0B06BA4244BA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10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B6BA1766-80E2-5F5F-8770-6EA72003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1" y="1085850"/>
            <a:ext cx="5778007" cy="4443413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83170FB8-1AC7-297F-5BFA-A2C79091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5850"/>
            <a:ext cx="5915027" cy="460057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F9C2A27-1157-AD9E-EBFC-8553C40C43DA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3ED7382-22B4-E156-5593-3C232535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632023F-0564-F385-C340-0ED1182AA6FD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34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D716D5D7-7F40-7512-8DF7-63ECE0C0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89" y="819896"/>
            <a:ext cx="7772400" cy="598973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0392E7-8352-C039-A1B1-3C7F118F13EF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639537-7CB7-DCE6-18BF-2D87EC08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B65AE29-3506-1A29-F418-A075939BBD25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97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6090E2-2848-FE59-C65D-B3C2F31FC96D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AB03B2-54B6-E1F4-54C4-0BEBA112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9B2C50F-0B41-D2F2-61A6-8F090E5EAFA4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527702-368B-A67E-7A37-85B2582C1BDE}"/>
                  </a:ext>
                </a:extLst>
              </p:cNvPr>
              <p:cNvSpPr txBox="1"/>
              <p:nvPr/>
            </p:nvSpPr>
            <p:spPr>
              <a:xfrm>
                <a:off x="770233" y="836841"/>
                <a:ext cx="10096549" cy="692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1: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Définitions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Définition 2: erreur de la consistance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Définition 3: stabilité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Définition 4: l’ordre de l’erreur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 fonctions pour calculer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(1) norm_schéma : calculer les normes de Q – vérifier la stabilité pour chaque schéma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(2) schéma_erreur :  calculer l’erreur de la consistance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(3) image_erreur : peindre l’image d’erreur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Step 2: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Stabilité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de CFL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en-US" altLang="zh-CN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527702-368B-A67E-7A37-85B2582C1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3" y="836841"/>
                <a:ext cx="10096549" cy="6924973"/>
              </a:xfrm>
              <a:prstGeom prst="rect">
                <a:avLst/>
              </a:prstGeom>
              <a:blipFill>
                <a:blip r:embed="rId3"/>
                <a:stretch>
                  <a:fillRect l="-879" t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D78377A-D74D-141E-B48F-B96BFFA3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35" y="1413260"/>
            <a:ext cx="5500497" cy="600807"/>
          </a:xfrm>
          <a:prstGeom prst="rect">
            <a:avLst/>
          </a:prstGeom>
        </p:spPr>
      </p:pic>
      <p:pic>
        <p:nvPicPr>
          <p:cNvPr id="11" name="图片 10" descr="文本&#10;&#10;中度可信度描述已自动生成">
            <a:extLst>
              <a:ext uri="{FF2B5EF4-FFF2-40B4-BE49-F238E27FC236}">
                <a16:creationId xmlns:a16="http://schemas.microsoft.com/office/drawing/2014/main" id="{812D5158-3724-B3F9-903F-2ED339F00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00" y="1972305"/>
            <a:ext cx="1952625" cy="600808"/>
          </a:xfrm>
          <a:prstGeom prst="rect">
            <a:avLst/>
          </a:prstGeom>
        </p:spPr>
      </p:pic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0401E3BC-BA0F-AC75-1A1D-A1EE732A5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862" y="2564643"/>
            <a:ext cx="2603500" cy="444500"/>
          </a:xfrm>
          <a:prstGeom prst="rect">
            <a:avLst/>
          </a:prstGeom>
        </p:spPr>
      </p:pic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34C23306-978E-FD2E-78CA-212A952BA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362" y="4427341"/>
            <a:ext cx="6397842" cy="2302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199FF0D-DD57-4DDD-5F1F-5CCA446EF980}"/>
                  </a:ext>
                </a:extLst>
              </p:cNvPr>
              <p:cNvSpPr txBox="1"/>
              <p:nvPr/>
            </p:nvSpPr>
            <p:spPr>
              <a:xfrm>
                <a:off x="3018155" y="5015114"/>
                <a:ext cx="1601469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199FF0D-DD57-4DDD-5F1F-5CCA446E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55" y="5015114"/>
                <a:ext cx="1601469" cy="520399"/>
              </a:xfrm>
              <a:prstGeom prst="rect">
                <a:avLst/>
              </a:prstGeom>
              <a:blipFill>
                <a:blip r:embed="rId8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4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B91ABC7-8DED-D864-C409-D822C4661F81}"/>
              </a:ext>
            </a:extLst>
          </p:cNvPr>
          <p:cNvGrpSpPr/>
          <p:nvPr/>
        </p:nvGrpSpPr>
        <p:grpSpPr>
          <a:xfrm>
            <a:off x="360253" y="-75442"/>
            <a:ext cx="3726755" cy="863600"/>
            <a:chOff x="360253" y="-75442"/>
            <a:chExt cx="3726755" cy="863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193881-4527-B4E1-5BED-563BBDCF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53" y="-75442"/>
              <a:ext cx="909834" cy="863600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A0DC460-67B4-E140-634F-AE03419DA982}"/>
                </a:ext>
              </a:extLst>
            </p:cNvPr>
            <p:cNvSpPr txBox="1">
              <a:spLocks/>
            </p:cNvSpPr>
            <p:nvPr/>
          </p:nvSpPr>
          <p:spPr>
            <a:xfrm>
              <a:off x="1270087" y="190961"/>
              <a:ext cx="2816921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en-GB" altLang="zh-CN" sz="2400" u="sng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江西拙楷" panose="02010600040101010101" pitchFamily="2" charset="-122"/>
                  <a:cs typeface="Times New Roman" panose="02020603050405020304" pitchFamily="18" charset="0"/>
                  <a:sym typeface="+mn-lt"/>
                </a:rPr>
                <a:t>Projet 1 partie 2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57321B2-F16A-598F-CEA8-74CC03650830}"/>
              </a:ext>
            </a:extLst>
          </p:cNvPr>
          <p:cNvSpPr txBox="1"/>
          <p:nvPr/>
        </p:nvSpPr>
        <p:spPr>
          <a:xfrm>
            <a:off x="770233" y="836841"/>
            <a:ext cx="1009654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Consistance et vitesse de la convergence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图片包含 折线图&#10;&#10;描述已自动生成">
            <a:extLst>
              <a:ext uri="{FF2B5EF4-FFF2-40B4-BE49-F238E27FC236}">
                <a16:creationId xmlns:a16="http://schemas.microsoft.com/office/drawing/2014/main" id="{44578E85-6E62-8E7B-7873-D64350B0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43" y="1571628"/>
            <a:ext cx="5842640" cy="4457190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2483ADF1-83F6-4E7F-BA56-8E96BDB9A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3" y="1571628"/>
            <a:ext cx="6026305" cy="45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7138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Custom 50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762</TotalTime>
  <Words>888</Words>
  <Application>Microsoft Macintosh PowerPoint</Application>
  <PresentationFormat>宽屏</PresentationFormat>
  <Paragraphs>240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Microsoft YaHei</vt:lpstr>
      <vt:lpstr>Arial</vt:lpstr>
      <vt:lpstr>Cambria Math</vt:lpstr>
      <vt:lpstr>Times New Roman</vt:lpstr>
      <vt:lpstr>Wingdings</vt:lpstr>
      <vt:lpstr>CosineVTI</vt:lpstr>
      <vt:lpstr>Présentation</vt:lpstr>
      <vt:lpstr>Projet 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非凡 平</dc:creator>
  <cp:lastModifiedBy>非凡 平</cp:lastModifiedBy>
  <cp:revision>12</cp:revision>
  <dcterms:created xsi:type="dcterms:W3CDTF">2025-01-08T18:29:06Z</dcterms:created>
  <dcterms:modified xsi:type="dcterms:W3CDTF">2026-02-04T11:41:22Z</dcterms:modified>
</cp:coreProperties>
</file>